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3"/>
  </p:notesMasterIdLst>
  <p:sldIdLst>
    <p:sldId id="280" r:id="rId2"/>
    <p:sldId id="321" r:id="rId3"/>
    <p:sldId id="363" r:id="rId4"/>
    <p:sldId id="393" r:id="rId5"/>
    <p:sldId id="394" r:id="rId6"/>
    <p:sldId id="379" r:id="rId7"/>
    <p:sldId id="395" r:id="rId8"/>
    <p:sldId id="396" r:id="rId9"/>
    <p:sldId id="397" r:id="rId10"/>
    <p:sldId id="418" r:id="rId11"/>
    <p:sldId id="419" r:id="rId12"/>
    <p:sldId id="417" r:id="rId13"/>
    <p:sldId id="398" r:id="rId14"/>
    <p:sldId id="399" r:id="rId15"/>
    <p:sldId id="400" r:id="rId16"/>
    <p:sldId id="401" r:id="rId17"/>
    <p:sldId id="402" r:id="rId18"/>
    <p:sldId id="403" r:id="rId19"/>
    <p:sldId id="404" r:id="rId20"/>
    <p:sldId id="405" r:id="rId21"/>
    <p:sldId id="406" r:id="rId22"/>
    <p:sldId id="407" r:id="rId23"/>
    <p:sldId id="408" r:id="rId24"/>
    <p:sldId id="409" r:id="rId25"/>
    <p:sldId id="410" r:id="rId26"/>
    <p:sldId id="411" r:id="rId27"/>
    <p:sldId id="412" r:id="rId28"/>
    <p:sldId id="413" r:id="rId29"/>
    <p:sldId id="414" r:id="rId30"/>
    <p:sldId id="415" r:id="rId31"/>
    <p:sldId id="416" r:id="rId32"/>
  </p:sldIdLst>
  <p:sldSz cx="18288000" cy="10287000"/>
  <p:notesSz cx="6858000" cy="9144000"/>
  <p:embeddedFontLst>
    <p:embeddedFont>
      <p:font typeface="Montserrat Classic" panose="020B0604020202020204" charset="0"/>
      <p:regular r:id="rId34"/>
    </p:embeddedFont>
    <p:embeddedFont>
      <p:font typeface="Montserrat Classic Bold" panose="020B0604020202020204" charset="0"/>
      <p:regular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FF66"/>
    <a:srgbClr val="43B0F1"/>
    <a:srgbClr val="E8EEF1"/>
    <a:srgbClr val="1E3D58"/>
    <a:srgbClr val="ACC9FF"/>
    <a:srgbClr val="91B3E5"/>
    <a:srgbClr val="C7DAFF"/>
    <a:srgbClr val="9FB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סגנון כהה 1 - הדגשה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סגנון בהיר 3 - הדגשה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סגנון בהיר 2 - הדגשה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סגנון בהיר 1 - הדגשה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סגנון ערכת נושא 1 - הדגשה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סגנון ביניים 4 - הדגשה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סגנון כהה 2 - הדגשה 1/הדגשה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סגנון ביניים 1 - הדגשה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400" autoAdjust="0"/>
  </p:normalViewPr>
  <p:slideViewPr>
    <p:cSldViewPr>
      <p:cViewPr varScale="1">
        <p:scale>
          <a:sx n="43" d="100"/>
          <a:sy n="43" d="100"/>
        </p:scale>
        <p:origin x="101" y="5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743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E258E589-1A06-4F89-B390-827A7DF141D5}" type="datetimeFigureOut">
              <a:rPr lang="he-IL" smtClean="0"/>
              <a:t>ט"ו/טבת/תשפ"א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E531E319-EDA5-403C-A116-5DF60511AE2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85072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578016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48182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61221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796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16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67849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17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854159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18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6470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19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20899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605825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03341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5043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006315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836682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624548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26146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539038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116712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104119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29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483043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30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670064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31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39936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3972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537692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46115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457360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47949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821279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31E319-EDA5-403C-A116-5DF60511AE28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21688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4451" r="59945"/>
          <a:stretch>
            <a:fillRect/>
          </a:stretch>
        </p:blipFill>
        <p:spPr>
          <a:xfrm rot="5400000">
            <a:off x="8637295" y="-9733637"/>
            <a:ext cx="800939" cy="2034881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458033" y="6387181"/>
            <a:ext cx="11371933" cy="55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6"/>
              </a:lnSpc>
            </a:pPr>
            <a:endParaRPr lang="en-US" sz="3200" spc="352" dirty="0">
              <a:solidFill>
                <a:srgbClr val="43B0F1"/>
              </a:solidFill>
              <a:latin typeface="Montserrat Classic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-2926" y="1028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9" name="Group 9"/>
          <p:cNvGrpSpPr/>
          <p:nvPr/>
        </p:nvGrpSpPr>
        <p:grpSpPr>
          <a:xfrm rot="-10800000">
            <a:off x="15401094" y="8406905"/>
            <a:ext cx="2886906" cy="851395"/>
            <a:chOff x="0" y="0"/>
            <a:chExt cx="1722525" cy="508000"/>
          </a:xfrm>
        </p:grpSpPr>
        <p:sp>
          <p:nvSpPr>
            <p:cNvPr id="10" name="Freeform 10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/>
          <a:srcRect l="34451" r="59945"/>
          <a:stretch>
            <a:fillRect/>
          </a:stretch>
        </p:blipFill>
        <p:spPr>
          <a:xfrm rot="5400000">
            <a:off x="8637295" y="-287879"/>
            <a:ext cx="800939" cy="20348819"/>
          </a:xfrm>
          <a:prstGeom prst="rect">
            <a:avLst/>
          </a:prstGeom>
        </p:spPr>
      </p:pic>
      <p:sp>
        <p:nvSpPr>
          <p:cNvPr id="12" name="TextBox 4"/>
          <p:cNvSpPr txBox="1"/>
          <p:nvPr/>
        </p:nvSpPr>
        <p:spPr>
          <a:xfrm>
            <a:off x="2438400" y="4076700"/>
            <a:ext cx="12118194" cy="259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16"/>
              </a:lnSpc>
              <a:spcAft>
                <a:spcPts val="3600"/>
              </a:spcAft>
            </a:pPr>
            <a:r>
              <a:rPr lang="en-US" sz="8000" spc="59" dirty="0" smtClean="0">
                <a:solidFill>
                  <a:srgbClr val="E8EEF1"/>
                </a:solidFill>
                <a:latin typeface="Montserrat Classic Bold"/>
              </a:rPr>
              <a:t>Symmetric key</a:t>
            </a:r>
          </a:p>
          <a:p>
            <a:pPr algn="ctr">
              <a:lnSpc>
                <a:spcPts val="8316"/>
              </a:lnSpc>
              <a:spcAft>
                <a:spcPts val="3600"/>
              </a:spcAft>
            </a:pPr>
            <a:r>
              <a:rPr lang="en-US" sz="8000" spc="59" dirty="0" smtClean="0">
                <a:solidFill>
                  <a:srgbClr val="E8EEF1"/>
                </a:solidFill>
                <a:latin typeface="Montserrat Classic Bold"/>
              </a:rPr>
              <a:t> Identification</a:t>
            </a:r>
            <a:endParaRPr lang="en-US" sz="8000" spc="59" dirty="0">
              <a:solidFill>
                <a:srgbClr val="E8EEF1"/>
              </a:solidFill>
              <a:latin typeface="Montserrat Classic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Alternatives I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6739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Option I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Operational Server acts as router for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Client-Authentication Server communication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Option II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Client authenticates to Authentication Server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Receives “token” known to Op. Server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Uses Token to authenticate</a:t>
            </a:r>
            <a:endParaRPr lang="en-US" altLang="he-IL" sz="4400" dirty="0" smtClean="0">
              <a:solidFill>
                <a:schemeClr val="bg1"/>
              </a:solidFill>
              <a:sym typeface="Symbol" pitchFamily="18" charset="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3219566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Alternatives II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3697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Option III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Auth. Server provides material for challenge response</a:t>
            </a:r>
            <a:endParaRPr lang="en-US" altLang="he-IL" sz="4400" dirty="0">
              <a:solidFill>
                <a:schemeClr val="bg1"/>
              </a:solidFill>
              <a:sym typeface="Symbol" pitchFamily="18" charset="2"/>
            </a:endParaRP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Used in roaming for mobile networks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0" name="Group 7"/>
          <p:cNvGrpSpPr/>
          <p:nvPr/>
        </p:nvGrpSpPr>
        <p:grpSpPr>
          <a:xfrm>
            <a:off x="0" y="7962900"/>
            <a:ext cx="2886906" cy="851395"/>
            <a:chOff x="0" y="0"/>
            <a:chExt cx="1722525" cy="508000"/>
          </a:xfrm>
        </p:grpSpPr>
        <p:sp>
          <p:nvSpPr>
            <p:cNvPr id="11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264503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Split Servers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sp>
        <p:nvSpPr>
          <p:cNvPr id="25" name="TextBox 24"/>
          <p:cNvSpPr txBox="1"/>
          <p:nvPr/>
        </p:nvSpPr>
        <p:spPr>
          <a:xfrm>
            <a:off x="15066096" y="2695473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Client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974778" y="2192492"/>
            <a:ext cx="30571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Authentication Server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5689199" y="3295385"/>
            <a:ext cx="27043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User: U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Key: K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7576367" y="6203280"/>
            <a:ext cx="4276887" cy="124870"/>
          </a:xfrm>
          <a:prstGeom prst="straightConnector1">
            <a:avLst/>
          </a:prstGeom>
          <a:ln w="50800">
            <a:solidFill>
              <a:schemeClr val="accent5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11853254" y="3402845"/>
            <a:ext cx="3972549" cy="346148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5829871" y="3280248"/>
            <a:ext cx="94455" cy="6175149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2977747" y="2902999"/>
            <a:ext cx="1887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U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6" name="Straight Connector 45"/>
          <p:cNvCxnSpPr/>
          <p:nvPr/>
        </p:nvCxnSpPr>
        <p:spPr>
          <a:xfrm>
            <a:off x="7514862" y="3240576"/>
            <a:ext cx="19931" cy="6214821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921395"/>
              </p:ext>
            </p:extLst>
          </p:nvPr>
        </p:nvGraphicFramePr>
        <p:xfrm>
          <a:off x="3697716" y="3555605"/>
          <a:ext cx="3607016" cy="4270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3508"/>
                <a:gridCol w="1803508"/>
              </a:tblGrid>
              <a:tr h="1710541">
                <a:tc>
                  <a:txBody>
                    <a:bodyPr/>
                    <a:lstStyle/>
                    <a:p>
                      <a:pPr algn="l" rtl="0"/>
                      <a:endParaRPr lang="en-US" sz="2800" dirty="0" smtClean="0"/>
                    </a:p>
                    <a:p>
                      <a:pPr algn="l" rtl="0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endParaRPr lang="en-US" sz="2800" dirty="0" smtClean="0"/>
                    </a:p>
                    <a:p>
                      <a:pPr algn="l" rtl="0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Key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637889"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U</a:t>
                      </a:r>
                      <a:r>
                        <a:rPr lang="en-US" sz="2800" baseline="-25000" dirty="0" smtClean="0"/>
                        <a:t>1</a:t>
                      </a:r>
                      <a:endParaRPr lang="en-US" sz="2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K</a:t>
                      </a:r>
                      <a:r>
                        <a:rPr lang="en-US" sz="2800" baseline="-25000" dirty="0" smtClean="0"/>
                        <a:t>1</a:t>
                      </a:r>
                      <a:endParaRPr lang="en-US" sz="2800" baseline="-25000" dirty="0"/>
                    </a:p>
                  </a:txBody>
                  <a:tcPr/>
                </a:tc>
              </a:tr>
              <a:tr h="637889"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U</a:t>
                      </a:r>
                      <a:r>
                        <a:rPr lang="en-US" sz="2800" baseline="-25000" dirty="0" smtClean="0"/>
                        <a:t>2</a:t>
                      </a:r>
                      <a:endParaRPr lang="en-US" sz="2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K</a:t>
                      </a:r>
                      <a:r>
                        <a:rPr lang="en-US" sz="2800" baseline="-25000" dirty="0" smtClean="0"/>
                        <a:t>2</a:t>
                      </a:r>
                      <a:endParaRPr lang="en-US" sz="2800" baseline="-25000" dirty="0"/>
                    </a:p>
                  </a:txBody>
                  <a:tcPr/>
                </a:tc>
              </a:tr>
              <a:tr h="646204">
                <a:tc>
                  <a:txBody>
                    <a:bodyPr/>
                    <a:lstStyle/>
                    <a:p>
                      <a:pPr algn="ctr" rtl="0"/>
                      <a:r>
                        <a:rPr lang="en-US" sz="3600" b="1" dirty="0" smtClean="0"/>
                        <a:t>…</a:t>
                      </a:r>
                      <a:endParaRPr lang="en-US" sz="3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3600" b="1" dirty="0" smtClean="0"/>
                        <a:t>…</a:t>
                      </a:r>
                      <a:endParaRPr lang="en-US" sz="3600" b="1" dirty="0"/>
                    </a:p>
                  </a:txBody>
                  <a:tcPr/>
                </a:tc>
              </a:tr>
              <a:tr h="637889"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U</a:t>
                      </a:r>
                      <a:r>
                        <a:rPr lang="en-US" sz="2800" baseline="-25000" dirty="0" smtClean="0"/>
                        <a:t>n</a:t>
                      </a:r>
                      <a:endParaRPr lang="en-US" sz="2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err="1" smtClean="0"/>
                        <a:t>K</a:t>
                      </a:r>
                      <a:r>
                        <a:rPr lang="en-US" sz="2800" baseline="-25000" dirty="0" err="1" smtClean="0"/>
                        <a:t>n</a:t>
                      </a:r>
                      <a:endParaRPr lang="en-US" sz="2800" baseline="-25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2550152" y="5859749"/>
            <a:ext cx="23208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1896276" y="7080280"/>
            <a:ext cx="4017248" cy="437238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1806027" y="3240576"/>
            <a:ext cx="94455" cy="6175149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0585471" y="2225464"/>
            <a:ext cx="24162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Operational Server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7566787" y="3788594"/>
            <a:ext cx="4175252" cy="292180"/>
          </a:xfrm>
          <a:prstGeom prst="straightConnector1">
            <a:avLst/>
          </a:prstGeom>
          <a:ln w="50800">
            <a:solidFill>
              <a:schemeClr val="accent5">
                <a:lumMod val="20000"/>
                <a:lumOff val="8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983322" y="3162914"/>
            <a:ext cx="1887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U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626739" y="5585531"/>
            <a:ext cx="2429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r, MAC</a:t>
            </a:r>
            <a:r>
              <a:rPr lang="en-US" sz="3200" baseline="-250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K</a:t>
            </a:r>
            <a:r>
              <a:rPr lang="en-US" sz="3200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>(r),s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473839" y="4317794"/>
            <a:ext cx="23208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Random r, s=h(</a:t>
            </a:r>
            <a:r>
              <a:rPr lang="en-US" sz="3200" dirty="0" err="1" smtClean="0">
                <a:solidFill>
                  <a:schemeClr val="bg1"/>
                </a:solidFill>
              </a:rPr>
              <a:t>K,r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1853254" y="6413356"/>
            <a:ext cx="4023844" cy="120789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2200220" y="6753381"/>
            <a:ext cx="23208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MAC</a:t>
            </a:r>
            <a:r>
              <a:rPr lang="en-US" sz="3200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(r)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11907469" y="9112711"/>
            <a:ext cx="4028050" cy="0"/>
          </a:xfrm>
          <a:prstGeom prst="straightConnector1">
            <a:avLst/>
          </a:prstGeom>
          <a:ln w="508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12550152" y="7884291"/>
            <a:ext cx="28898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Traffic encrypted by 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333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38" grpId="0"/>
      <p:bldP spid="17" grpId="0"/>
      <p:bldP spid="22" grpId="0"/>
      <p:bldP spid="32" grpId="0"/>
      <p:bldP spid="33" grpId="0"/>
      <p:bldP spid="34" grpId="0"/>
      <p:bldP spid="42" grpId="0"/>
      <p:bldP spid="4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4451" r="59945"/>
          <a:stretch>
            <a:fillRect/>
          </a:stretch>
        </p:blipFill>
        <p:spPr>
          <a:xfrm rot="5400000">
            <a:off x="8637295" y="-9733637"/>
            <a:ext cx="800939" cy="2034881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458033" y="6387181"/>
            <a:ext cx="11371933" cy="55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6"/>
              </a:lnSpc>
            </a:pPr>
            <a:endParaRPr lang="en-US" sz="3200" spc="352" dirty="0">
              <a:solidFill>
                <a:srgbClr val="43B0F1"/>
              </a:solidFill>
              <a:latin typeface="Montserrat Classic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-2926" y="1028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9" name="Group 9"/>
          <p:cNvGrpSpPr/>
          <p:nvPr/>
        </p:nvGrpSpPr>
        <p:grpSpPr>
          <a:xfrm rot="-10800000">
            <a:off x="15401094" y="8406905"/>
            <a:ext cx="2886906" cy="851395"/>
            <a:chOff x="0" y="0"/>
            <a:chExt cx="1722525" cy="508000"/>
          </a:xfrm>
        </p:grpSpPr>
        <p:sp>
          <p:nvSpPr>
            <p:cNvPr id="10" name="Freeform 10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/>
          <a:srcRect l="34451" r="59945"/>
          <a:stretch>
            <a:fillRect/>
          </a:stretch>
        </p:blipFill>
        <p:spPr>
          <a:xfrm rot="5400000">
            <a:off x="8637295" y="-287879"/>
            <a:ext cx="800939" cy="20348819"/>
          </a:xfrm>
          <a:prstGeom prst="rect">
            <a:avLst/>
          </a:prstGeom>
        </p:spPr>
      </p:pic>
      <p:sp>
        <p:nvSpPr>
          <p:cNvPr id="12" name="TextBox 4"/>
          <p:cNvSpPr txBox="1"/>
          <p:nvPr/>
        </p:nvSpPr>
        <p:spPr>
          <a:xfrm>
            <a:off x="2438400" y="4076700"/>
            <a:ext cx="12118194" cy="259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16"/>
              </a:lnSpc>
              <a:spcAft>
                <a:spcPts val="3600"/>
              </a:spcAft>
            </a:pPr>
            <a:r>
              <a:rPr lang="en-US" sz="8000" spc="59" dirty="0" smtClean="0">
                <a:solidFill>
                  <a:srgbClr val="E8EEF1"/>
                </a:solidFill>
                <a:latin typeface="Montserrat Classic Bold"/>
              </a:rPr>
              <a:t>Public key</a:t>
            </a:r>
          </a:p>
          <a:p>
            <a:pPr algn="ctr">
              <a:lnSpc>
                <a:spcPts val="8316"/>
              </a:lnSpc>
              <a:spcAft>
                <a:spcPts val="3600"/>
              </a:spcAft>
            </a:pPr>
            <a:r>
              <a:rPr lang="en-US" sz="8000" spc="59" dirty="0" smtClean="0">
                <a:solidFill>
                  <a:srgbClr val="E8EEF1"/>
                </a:solidFill>
                <a:latin typeface="Montserrat Classic Bold"/>
              </a:rPr>
              <a:t> Identification</a:t>
            </a:r>
            <a:endParaRPr lang="en-US" sz="8000" spc="59" dirty="0">
              <a:solidFill>
                <a:srgbClr val="E8EEF1"/>
              </a:solidFill>
              <a:latin typeface="Montserrat Classic Bold"/>
            </a:endParaRPr>
          </a:p>
        </p:txBody>
      </p:sp>
    </p:spTree>
    <p:extLst>
      <p:ext uri="{BB962C8B-B14F-4D97-AF65-F5344CB8AC3E}">
        <p14:creationId xmlns:p14="http://schemas.microsoft.com/office/powerpoint/2010/main" val="422309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Overview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</a:rPr>
              <a:t>Client (authenticator)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</a:rPr>
              <a:t>Private key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Server (Verifier)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Public key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Main authentication protocol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Challenge-response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2026932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Public Key + CR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sp>
        <p:nvSpPr>
          <p:cNvPr id="28" name="TextBox 27"/>
          <p:cNvSpPr txBox="1"/>
          <p:nvPr/>
        </p:nvSpPr>
        <p:spPr>
          <a:xfrm>
            <a:off x="15066096" y="2695473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Client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790962" y="2605408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Server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7534793" y="5459483"/>
            <a:ext cx="8291009" cy="100134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7570039" y="3402845"/>
            <a:ext cx="8255763" cy="116078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5829871" y="3280248"/>
            <a:ext cx="94455" cy="6175149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9216485" y="3518822"/>
            <a:ext cx="1887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401250" y="4750385"/>
            <a:ext cx="1887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Search U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7514862" y="3240576"/>
            <a:ext cx="19931" cy="6214821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162016"/>
              </p:ext>
            </p:extLst>
          </p:nvPr>
        </p:nvGraphicFramePr>
        <p:xfrm>
          <a:off x="3697716" y="3555605"/>
          <a:ext cx="3607016" cy="4270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3508"/>
                <a:gridCol w="1803508"/>
              </a:tblGrid>
              <a:tr h="1710541">
                <a:tc>
                  <a:txBody>
                    <a:bodyPr/>
                    <a:lstStyle/>
                    <a:p>
                      <a:pPr algn="l" rtl="0"/>
                      <a:endParaRPr lang="en-US" sz="2800" dirty="0" smtClean="0"/>
                    </a:p>
                    <a:p>
                      <a:pPr algn="l" rtl="0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Username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endParaRPr lang="en-US" sz="2800" dirty="0" smtClean="0"/>
                    </a:p>
                    <a:p>
                      <a:pPr algn="l" rtl="0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Public key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637889"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U</a:t>
                      </a:r>
                      <a:r>
                        <a:rPr lang="en-US" sz="2800" baseline="-25000" dirty="0" smtClean="0"/>
                        <a:t>1</a:t>
                      </a:r>
                      <a:endParaRPr lang="en-US" sz="2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Pub</a:t>
                      </a:r>
                      <a:r>
                        <a:rPr lang="en-US" sz="2800" baseline="-25000" dirty="0" smtClean="0"/>
                        <a:t>1</a:t>
                      </a:r>
                      <a:endParaRPr lang="en-US" sz="2800" baseline="-25000" dirty="0"/>
                    </a:p>
                  </a:txBody>
                  <a:tcPr/>
                </a:tc>
              </a:tr>
              <a:tr h="637889"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U</a:t>
                      </a:r>
                      <a:r>
                        <a:rPr lang="en-US" sz="2800" baseline="-25000" dirty="0" smtClean="0"/>
                        <a:t>2</a:t>
                      </a:r>
                      <a:endParaRPr lang="en-US" sz="2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Pub</a:t>
                      </a:r>
                      <a:r>
                        <a:rPr lang="en-US" sz="2800" baseline="-25000" dirty="0" smtClean="0"/>
                        <a:t>2</a:t>
                      </a:r>
                      <a:endParaRPr lang="en-US" sz="2800" baseline="-25000" dirty="0"/>
                    </a:p>
                  </a:txBody>
                  <a:tcPr/>
                </a:tc>
              </a:tr>
              <a:tr h="646204">
                <a:tc>
                  <a:txBody>
                    <a:bodyPr/>
                    <a:lstStyle/>
                    <a:p>
                      <a:pPr algn="ctr" rtl="0"/>
                      <a:r>
                        <a:rPr lang="en-US" sz="3600" b="1" dirty="0" smtClean="0"/>
                        <a:t>…</a:t>
                      </a:r>
                      <a:endParaRPr lang="en-US" sz="3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3600" b="1" dirty="0" smtClean="0"/>
                        <a:t>…</a:t>
                      </a:r>
                      <a:endParaRPr lang="en-US" sz="3600" b="1" dirty="0"/>
                    </a:p>
                  </a:txBody>
                  <a:tcPr/>
                </a:tc>
              </a:tr>
              <a:tr h="637889"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U</a:t>
                      </a:r>
                      <a:r>
                        <a:rPr lang="en-US" sz="2800" baseline="-25000" dirty="0" smtClean="0"/>
                        <a:t>n</a:t>
                      </a:r>
                      <a:endParaRPr lang="en-US" sz="2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err="1" smtClean="0"/>
                        <a:t>Pub</a:t>
                      </a:r>
                      <a:r>
                        <a:rPr lang="en-US" sz="2800" baseline="-25000" dirty="0" err="1" smtClean="0"/>
                        <a:t>n</a:t>
                      </a:r>
                      <a:endParaRPr lang="en-US" sz="2800" baseline="-25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2" name="TextBox 41"/>
          <p:cNvSpPr txBox="1"/>
          <p:nvPr/>
        </p:nvSpPr>
        <p:spPr>
          <a:xfrm>
            <a:off x="12349370" y="7792728"/>
            <a:ext cx="1887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Access granted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2132702" y="4882937"/>
            <a:ext cx="23208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Random challenge 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7558473" y="6844969"/>
            <a:ext cx="8255763" cy="116078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330902" y="6348143"/>
            <a:ext cx="1887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Response: </a:t>
            </a:r>
            <a:r>
              <a:rPr lang="en-US" sz="3200" dirty="0" err="1" smtClean="0">
                <a:solidFill>
                  <a:schemeClr val="bg1"/>
                </a:solidFill>
              </a:rPr>
              <a:t>Sig</a:t>
            </a:r>
            <a:r>
              <a:rPr lang="en-US" sz="3200" baseline="-25000" dirty="0" err="1" smtClean="0">
                <a:solidFill>
                  <a:schemeClr val="bg1"/>
                </a:solidFill>
              </a:rPr>
              <a:t>priv</a:t>
            </a:r>
            <a:r>
              <a:rPr lang="en-US" sz="3200" dirty="0" smtClean="0">
                <a:solidFill>
                  <a:schemeClr val="bg1"/>
                </a:solidFill>
              </a:rPr>
              <a:t>(r)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7580867" y="8389896"/>
            <a:ext cx="8343459" cy="87564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5689199" y="3295385"/>
            <a:ext cx="27043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Username: U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Private key: </a:t>
            </a:r>
            <a:r>
              <a:rPr lang="en-US" sz="3200" dirty="0" err="1" smtClean="0">
                <a:solidFill>
                  <a:schemeClr val="bg1"/>
                </a:solidFill>
              </a:rPr>
              <a:t>Priv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053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2" grpId="0"/>
      <p:bldP spid="36" grpId="0"/>
      <p:bldP spid="39" grpId="0"/>
      <p:bldP spid="42" grpId="0"/>
      <p:bldP spid="43" grpId="0"/>
      <p:bldP spid="45" grpId="0"/>
      <p:bldP spid="4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PKI I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6739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Public Key Infrastructure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Every party has a public key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Pairs of (identity, public key) are public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Authentication is easy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Digital signatures are easy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Problem – initial authentication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Who verifies correct </a:t>
            </a:r>
            <a:r>
              <a:rPr lang="en-US" altLang="he-IL" sz="4400" dirty="0">
                <a:solidFill>
                  <a:schemeClr val="bg1"/>
                </a:solidFill>
                <a:sym typeface="Symbol" pitchFamily="18" charset="2"/>
              </a:rPr>
              <a:t>pairing (identity, public key) </a:t>
            </a: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418541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Trusted Parties I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6739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Common solution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Trusted party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Vouches for client’s public key</a:t>
            </a:r>
            <a:endParaRPr lang="en-US" altLang="he-IL" sz="4400" dirty="0">
              <a:solidFill>
                <a:srgbClr val="E8EEF1"/>
              </a:solidFill>
              <a:sym typeface="Symbol" pitchFamily="18" charset="2"/>
            </a:endParaRP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>
                <a:solidFill>
                  <a:srgbClr val="E8EEF1"/>
                </a:solidFill>
              </a:rPr>
              <a:t>“Real world” trusted parties 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</a:rPr>
              <a:t>Branches </a:t>
            </a:r>
            <a:r>
              <a:rPr lang="en-US" altLang="he-IL" sz="4400" dirty="0">
                <a:solidFill>
                  <a:srgbClr val="E8EEF1"/>
                </a:solidFill>
              </a:rPr>
              <a:t>of the </a:t>
            </a:r>
            <a:r>
              <a:rPr lang="en-US" altLang="he-IL" sz="4400" dirty="0" smtClean="0">
                <a:solidFill>
                  <a:srgbClr val="E8EEF1"/>
                </a:solidFill>
              </a:rPr>
              <a:t>government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</a:rPr>
              <a:t>Banks</a:t>
            </a:r>
            <a:r>
              <a:rPr lang="en-US" altLang="he-IL" sz="4400" dirty="0">
                <a:solidFill>
                  <a:srgbClr val="E8EEF1"/>
                </a:solidFill>
              </a:rPr>
              <a:t>, credit card companies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</a:rPr>
              <a:t>Trust imparted by written documents</a:t>
            </a:r>
            <a:endParaRPr lang="en-US" altLang="he-IL" sz="4400" dirty="0" smtClean="0">
              <a:solidFill>
                <a:schemeClr val="bg1"/>
              </a:solidFill>
              <a:sym typeface="Symbol" pitchFamily="18" charset="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26216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Trusted Parties II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“Digital” trusted parties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Certificate Authorities (CA)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CA can be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Company / branch pf government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Trust imparted by 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Certificate</a:t>
            </a:r>
            <a:endParaRPr lang="en-US" altLang="he-IL" sz="4400" dirty="0" smtClean="0">
              <a:solidFill>
                <a:schemeClr val="bg1"/>
              </a:solidFill>
              <a:sym typeface="Symbol" pitchFamily="18" charset="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0" name="Group 7"/>
          <p:cNvGrpSpPr/>
          <p:nvPr/>
        </p:nvGrpSpPr>
        <p:grpSpPr>
          <a:xfrm>
            <a:off x="0" y="7872538"/>
            <a:ext cx="2886906" cy="851395"/>
            <a:chOff x="0" y="0"/>
            <a:chExt cx="1722525" cy="508000"/>
          </a:xfrm>
        </p:grpSpPr>
        <p:sp>
          <p:nvSpPr>
            <p:cNvPr id="11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1143445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Certificates 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6739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Data on certificate subject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Identity of subject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Public key of subject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Additional information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Example: validity period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Signature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By CA private key</a:t>
            </a:r>
            <a:endParaRPr lang="en-US" altLang="he-IL" sz="4400" dirty="0" smtClean="0">
              <a:solidFill>
                <a:schemeClr val="bg1"/>
              </a:solidFill>
              <a:sym typeface="Symbol" pitchFamily="18" charset="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3532289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Model 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</a:rPr>
              <a:t>Client and Server share key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Out of band key distribution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Examples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Passwords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SIM-card keys</a:t>
            </a:r>
            <a:endParaRPr lang="en-US" altLang="he-IL" sz="4400" dirty="0">
              <a:solidFill>
                <a:schemeClr val="bg1"/>
              </a:solidFill>
              <a:sym typeface="Symbol" pitchFamily="18" charset="2"/>
            </a:endParaRP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Keys in networked devices with single authority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139870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Certificate Example I 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043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Certificate Example II 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1871601"/>
            <a:ext cx="6324600" cy="8347392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7456394" y="5883729"/>
            <a:ext cx="2590800" cy="685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3639800" y="4305300"/>
            <a:ext cx="228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Certificate subject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639800" y="5542437"/>
            <a:ext cx="228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Certificate Authority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639800" y="6810417"/>
            <a:ext cx="228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Validity Period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7391400" y="6569529"/>
            <a:ext cx="3276600" cy="685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391400" y="7255329"/>
            <a:ext cx="3581400" cy="685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stCxn id="6" idx="1"/>
          </p:cNvCxnSpPr>
          <p:nvPr/>
        </p:nvCxnSpPr>
        <p:spPr>
          <a:xfrm flipH="1">
            <a:off x="9982200" y="4843909"/>
            <a:ext cx="3657600" cy="136639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0" idx="1"/>
          </p:cNvCxnSpPr>
          <p:nvPr/>
        </p:nvCxnSpPr>
        <p:spPr>
          <a:xfrm flipH="1">
            <a:off x="10668000" y="6081046"/>
            <a:ext cx="2971800" cy="831383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1"/>
          </p:cNvCxnSpPr>
          <p:nvPr/>
        </p:nvCxnSpPr>
        <p:spPr>
          <a:xfrm flipH="1">
            <a:off x="10972800" y="7349026"/>
            <a:ext cx="2667000" cy="29089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7"/>
          <p:cNvGrpSpPr/>
          <p:nvPr/>
        </p:nvGrpSpPr>
        <p:grpSpPr>
          <a:xfrm>
            <a:off x="0" y="7981852"/>
            <a:ext cx="2886906" cy="851395"/>
            <a:chOff x="0" y="0"/>
            <a:chExt cx="1722525" cy="508000"/>
          </a:xfrm>
        </p:grpSpPr>
        <p:sp>
          <p:nvSpPr>
            <p:cNvPr id="21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1441279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10" grpId="0"/>
      <p:bldP spid="11" grpId="0"/>
      <p:bldP spid="12" grpId="0" animBg="1"/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Certificate Example III 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sp>
        <p:nvSpPr>
          <p:cNvPr id="6" name="TextBox 5"/>
          <p:cNvSpPr txBox="1"/>
          <p:nvPr/>
        </p:nvSpPr>
        <p:spPr>
          <a:xfrm>
            <a:off x="13944600" y="2431583"/>
            <a:ext cx="3962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Signature on m: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[SHA384(m)]</a:t>
            </a:r>
            <a:r>
              <a:rPr lang="en-US" sz="3200" baseline="30000" dirty="0" smtClean="0">
                <a:solidFill>
                  <a:schemeClr val="bg1"/>
                </a:solidFill>
              </a:rPr>
              <a:t>d</a:t>
            </a:r>
            <a:r>
              <a:rPr lang="en-US" sz="3200" dirty="0" smtClean="0">
                <a:solidFill>
                  <a:schemeClr val="bg1"/>
                </a:solidFill>
              </a:rPr>
              <a:t> mod 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944600" y="3681865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944600" y="4354988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Subject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0" name="Group 7"/>
          <p:cNvGrpSpPr/>
          <p:nvPr/>
        </p:nvGrpSpPr>
        <p:grpSpPr>
          <a:xfrm>
            <a:off x="0" y="7981852"/>
            <a:ext cx="2886906" cy="851395"/>
            <a:chOff x="0" y="0"/>
            <a:chExt cx="1722525" cy="508000"/>
          </a:xfrm>
        </p:grpSpPr>
        <p:sp>
          <p:nvSpPr>
            <p:cNvPr id="21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0092" y="740419"/>
            <a:ext cx="7233808" cy="9604036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257800" y="2707704"/>
            <a:ext cx="4267200" cy="685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229020" y="3461743"/>
            <a:ext cx="5210380" cy="685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55596" y="4468828"/>
            <a:ext cx="5606806" cy="4433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stCxn id="6" idx="1"/>
          </p:cNvCxnSpPr>
          <p:nvPr/>
        </p:nvCxnSpPr>
        <p:spPr>
          <a:xfrm flipH="1">
            <a:off x="9525000" y="2970192"/>
            <a:ext cx="4419600" cy="3970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0" idx="1"/>
          </p:cNvCxnSpPr>
          <p:nvPr/>
        </p:nvCxnSpPr>
        <p:spPr>
          <a:xfrm flipH="1" flipV="1">
            <a:off x="10439400" y="3781758"/>
            <a:ext cx="3505200" cy="19249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1"/>
          </p:cNvCxnSpPr>
          <p:nvPr/>
        </p:nvCxnSpPr>
        <p:spPr>
          <a:xfrm flipH="1" flipV="1">
            <a:off x="10597906" y="4586655"/>
            <a:ext cx="3346694" cy="6072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3944600" y="5250049"/>
            <a:ext cx="2895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Public key in ASN.1 format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11125200" y="5754110"/>
            <a:ext cx="2752520" cy="103832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7"/>
          <p:cNvGrpSpPr/>
          <p:nvPr/>
        </p:nvGrpSpPr>
        <p:grpSpPr>
          <a:xfrm>
            <a:off x="0" y="6850993"/>
            <a:ext cx="2886906" cy="851395"/>
            <a:chOff x="0" y="0"/>
            <a:chExt cx="1722525" cy="508000"/>
          </a:xfrm>
        </p:grpSpPr>
        <p:sp>
          <p:nvSpPr>
            <p:cNvPr id="32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403613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1" grpId="0"/>
      <p:bldP spid="3" grpId="0" animBg="1"/>
      <p:bldP spid="12" grpId="0" animBg="1"/>
      <p:bldP spid="13" grpId="0" animBg="1"/>
      <p:bldP spid="2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CA Hierarchy I 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What if Alice and Bob do not trust same CA?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Solution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Higher level CA!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Wingdings" panose="05000000000000000000" pitchFamily="2" charset="2"/>
              </a:rPr>
              <a:t> Tree of trust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Wingdings" panose="05000000000000000000" pitchFamily="2" charset="2"/>
              </a:rPr>
              <a:t>Each node is CA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Wingdings" panose="05000000000000000000" pitchFamily="2" charset="2"/>
              </a:rPr>
              <a:t>Each CA signs certificates of children</a:t>
            </a: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 </a:t>
            </a:r>
            <a:endParaRPr lang="en-US" altLang="he-IL" sz="4400" dirty="0" smtClean="0">
              <a:solidFill>
                <a:schemeClr val="bg1"/>
              </a:solidFill>
              <a:sym typeface="Symbol" pitchFamily="18" charset="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0" name="Group 7"/>
          <p:cNvGrpSpPr/>
          <p:nvPr/>
        </p:nvGrpSpPr>
        <p:grpSpPr>
          <a:xfrm>
            <a:off x="0" y="7872538"/>
            <a:ext cx="2886906" cy="851395"/>
            <a:chOff x="0" y="0"/>
            <a:chExt cx="1722525" cy="508000"/>
          </a:xfrm>
        </p:grpSpPr>
        <p:sp>
          <p:nvSpPr>
            <p:cNvPr id="11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3274454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CA Hierarchy II 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6739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Three types of nodes in tree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End entities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Not allowed to sign other certificates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Example: web servers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Intermediate CA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Can sign certificates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Own  certificate signed by higher level CA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0" name="Group 7"/>
          <p:cNvGrpSpPr/>
          <p:nvPr/>
        </p:nvGrpSpPr>
        <p:grpSpPr>
          <a:xfrm>
            <a:off x="0" y="7872538"/>
            <a:ext cx="2886906" cy="851395"/>
            <a:chOff x="0" y="0"/>
            <a:chExt cx="1722525" cy="508000"/>
          </a:xfrm>
        </p:grpSpPr>
        <p:sp>
          <p:nvSpPr>
            <p:cNvPr id="11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18721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CA Hierarchy III / PKI II 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7708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Root CA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Self-signed certificate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All parties in system know root CA public key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PKI includes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Public &amp; Private key pair for every party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Root CA keys known to  all parties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Public key and identity signed by CA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chemeClr val="bg1"/>
                </a:solidFill>
                <a:sym typeface="Symbol" pitchFamily="18" charset="2"/>
              </a:rPr>
              <a:t>Path in trust tree from every certificate to root CA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0" name="Group 7"/>
          <p:cNvGrpSpPr/>
          <p:nvPr/>
        </p:nvGrpSpPr>
        <p:grpSpPr>
          <a:xfrm>
            <a:off x="0" y="6939406"/>
            <a:ext cx="2886906" cy="851395"/>
            <a:chOff x="0" y="0"/>
            <a:chExt cx="1722525" cy="508000"/>
          </a:xfrm>
        </p:grpSpPr>
        <p:sp>
          <p:nvSpPr>
            <p:cNvPr id="11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12" name="Group 7"/>
          <p:cNvGrpSpPr/>
          <p:nvPr/>
        </p:nvGrpSpPr>
        <p:grpSpPr>
          <a:xfrm>
            <a:off x="0" y="7984553"/>
            <a:ext cx="2886906" cy="851395"/>
            <a:chOff x="0" y="0"/>
            <a:chExt cx="1722525" cy="508000"/>
          </a:xfrm>
        </p:grpSpPr>
        <p:sp>
          <p:nvSpPr>
            <p:cNvPr id="13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2264144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PKI Single Root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29" name="Group 28"/>
          <p:cNvGrpSpPr/>
          <p:nvPr/>
        </p:nvGrpSpPr>
        <p:grpSpPr>
          <a:xfrm>
            <a:off x="8553932" y="2690672"/>
            <a:ext cx="3505200" cy="1449614"/>
            <a:chOff x="7467600" y="2781300"/>
            <a:chExt cx="3505200" cy="1449614"/>
          </a:xfrm>
        </p:grpSpPr>
        <p:sp>
          <p:nvSpPr>
            <p:cNvPr id="4" name="Rectangle 3"/>
            <p:cNvSpPr/>
            <p:nvPr/>
          </p:nvSpPr>
          <p:spPr>
            <a:xfrm>
              <a:off x="7467600" y="2781300"/>
              <a:ext cx="3505200" cy="838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Root CA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467600" y="3619500"/>
              <a:ext cx="1752600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Certificate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220200" y="3621314"/>
              <a:ext cx="1752600" cy="6096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Priv. key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53932" y="4982115"/>
            <a:ext cx="3505200" cy="1449614"/>
            <a:chOff x="7467600" y="5072743"/>
            <a:chExt cx="3505200" cy="1449614"/>
          </a:xfrm>
        </p:grpSpPr>
        <p:sp>
          <p:nvSpPr>
            <p:cNvPr id="12" name="Rectangle 11"/>
            <p:cNvSpPr/>
            <p:nvPr/>
          </p:nvSpPr>
          <p:spPr>
            <a:xfrm>
              <a:off x="7467600" y="5072743"/>
              <a:ext cx="3505200" cy="838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Intermediate CA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467600" y="5910943"/>
              <a:ext cx="1752600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Certificate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220200" y="5912757"/>
              <a:ext cx="1752600" cy="6096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Priv. key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8553932" y="7202801"/>
            <a:ext cx="3505200" cy="1449614"/>
            <a:chOff x="7467600" y="7293429"/>
            <a:chExt cx="3505200" cy="1449614"/>
          </a:xfrm>
        </p:grpSpPr>
        <p:sp>
          <p:nvSpPr>
            <p:cNvPr id="15" name="Rectangle 14"/>
            <p:cNvSpPr/>
            <p:nvPr/>
          </p:nvSpPr>
          <p:spPr>
            <a:xfrm>
              <a:off x="7467600" y="7293429"/>
              <a:ext cx="3505200" cy="838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End entity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67600" y="8131629"/>
              <a:ext cx="1752600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Certificate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220200" y="8133443"/>
              <a:ext cx="1752600" cy="6096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Priv. key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8" name="Straight Arrow Connector 17"/>
          <p:cNvCxnSpPr>
            <a:stCxn id="11" idx="2"/>
            <a:endCxn id="13" idx="0"/>
          </p:cNvCxnSpPr>
          <p:nvPr/>
        </p:nvCxnSpPr>
        <p:spPr>
          <a:xfrm flipH="1">
            <a:off x="9430232" y="4140286"/>
            <a:ext cx="1752600" cy="168002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9430232" y="3833672"/>
            <a:ext cx="1409700" cy="1632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4" idx="2"/>
          </p:cNvCxnSpPr>
          <p:nvPr/>
        </p:nvCxnSpPr>
        <p:spPr>
          <a:xfrm flipH="1">
            <a:off x="9430233" y="6431729"/>
            <a:ext cx="1752599" cy="160745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7" idx="3"/>
          </p:cNvCxnSpPr>
          <p:nvPr/>
        </p:nvCxnSpPr>
        <p:spPr>
          <a:xfrm flipV="1">
            <a:off x="12059132" y="8345801"/>
            <a:ext cx="2113802" cy="18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4201963" y="7807192"/>
            <a:ext cx="2133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Sign challenges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13563600" y="2338261"/>
            <a:ext cx="2895600" cy="1297568"/>
            <a:chOff x="13563600" y="2338261"/>
            <a:chExt cx="2895600" cy="1297568"/>
          </a:xfrm>
        </p:grpSpPr>
        <p:cxnSp>
          <p:nvCxnSpPr>
            <p:cNvPr id="32" name="Straight Arrow Connector 31"/>
            <p:cNvCxnSpPr/>
            <p:nvPr/>
          </p:nvCxnSpPr>
          <p:spPr>
            <a:xfrm flipH="1">
              <a:off x="14229868" y="3619500"/>
              <a:ext cx="1409700" cy="16329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3563600" y="2338261"/>
              <a:ext cx="28956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Signatures using private key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972432" y="3124988"/>
            <a:ext cx="41633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Example: Cable modem PKI.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Root CA – </a:t>
            </a:r>
            <a:r>
              <a:rPr lang="en-US" sz="3200" dirty="0" err="1" smtClean="0">
                <a:solidFill>
                  <a:schemeClr val="bg1"/>
                </a:solidFill>
              </a:rPr>
              <a:t>CableLabs</a:t>
            </a:r>
            <a:endParaRPr lang="en-US" sz="3200" dirty="0" smtClean="0">
              <a:solidFill>
                <a:schemeClr val="bg1"/>
              </a:solidFill>
            </a:endParaRPr>
          </a:p>
          <a:p>
            <a:r>
              <a:rPr lang="en-US" sz="3200" dirty="0" smtClean="0">
                <a:solidFill>
                  <a:schemeClr val="bg1"/>
                </a:solidFill>
              </a:rPr>
              <a:t>Intermediate CA – vendors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End entity – CM / CMTS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1395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PKI Multiple Roots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29" name="Group 28"/>
          <p:cNvGrpSpPr/>
          <p:nvPr/>
        </p:nvGrpSpPr>
        <p:grpSpPr>
          <a:xfrm>
            <a:off x="8553932" y="2690672"/>
            <a:ext cx="3505200" cy="1449614"/>
            <a:chOff x="7467600" y="2781300"/>
            <a:chExt cx="3505200" cy="1449614"/>
          </a:xfrm>
        </p:grpSpPr>
        <p:sp>
          <p:nvSpPr>
            <p:cNvPr id="4" name="Rectangle 3"/>
            <p:cNvSpPr/>
            <p:nvPr/>
          </p:nvSpPr>
          <p:spPr>
            <a:xfrm>
              <a:off x="7467600" y="2781300"/>
              <a:ext cx="3505200" cy="838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Root CA</a:t>
              </a:r>
              <a:r>
                <a:rPr lang="en-US" sz="3200" baseline="-25000" dirty="0" smtClean="0">
                  <a:solidFill>
                    <a:schemeClr val="tx1"/>
                  </a:solidFill>
                </a:rPr>
                <a:t>1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467600" y="3619500"/>
              <a:ext cx="1752600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Certificate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220200" y="3621314"/>
              <a:ext cx="1752600" cy="6096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Priv. key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53932" y="4982115"/>
            <a:ext cx="3505200" cy="1449614"/>
            <a:chOff x="7467600" y="5072743"/>
            <a:chExt cx="3505200" cy="1449614"/>
          </a:xfrm>
        </p:grpSpPr>
        <p:sp>
          <p:nvSpPr>
            <p:cNvPr id="12" name="Rectangle 11"/>
            <p:cNvSpPr/>
            <p:nvPr/>
          </p:nvSpPr>
          <p:spPr>
            <a:xfrm>
              <a:off x="7467600" y="5072743"/>
              <a:ext cx="3505200" cy="838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Intermediate CA</a:t>
              </a:r>
              <a:r>
                <a:rPr lang="en-US" sz="3200" baseline="-25000" dirty="0" smtClean="0">
                  <a:solidFill>
                    <a:schemeClr val="tx1"/>
                  </a:solidFill>
                </a:rPr>
                <a:t>1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467600" y="5910943"/>
              <a:ext cx="1752600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Certificate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220200" y="5912757"/>
              <a:ext cx="1752600" cy="6096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Priv. key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8553932" y="7202801"/>
            <a:ext cx="3505200" cy="1449614"/>
            <a:chOff x="7467600" y="7293429"/>
            <a:chExt cx="3505200" cy="1449614"/>
          </a:xfrm>
        </p:grpSpPr>
        <p:sp>
          <p:nvSpPr>
            <p:cNvPr id="15" name="Rectangle 14"/>
            <p:cNvSpPr/>
            <p:nvPr/>
          </p:nvSpPr>
          <p:spPr>
            <a:xfrm>
              <a:off x="7467600" y="7293429"/>
              <a:ext cx="3505200" cy="838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End entity</a:t>
              </a:r>
              <a:r>
                <a:rPr lang="en-US" sz="3200" baseline="-25000" dirty="0" smtClean="0">
                  <a:solidFill>
                    <a:schemeClr val="tx1"/>
                  </a:solidFill>
                </a:rPr>
                <a:t>1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67600" y="8131629"/>
              <a:ext cx="1752600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Certificate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220200" y="8133443"/>
              <a:ext cx="1752600" cy="6096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Priv. key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18" name="Straight Arrow Connector 17"/>
          <p:cNvCxnSpPr>
            <a:stCxn id="11" idx="2"/>
            <a:endCxn id="13" idx="0"/>
          </p:cNvCxnSpPr>
          <p:nvPr/>
        </p:nvCxnSpPr>
        <p:spPr>
          <a:xfrm flipH="1">
            <a:off x="9430232" y="4140286"/>
            <a:ext cx="1752600" cy="168002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9430232" y="3833672"/>
            <a:ext cx="1409700" cy="1632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4" idx="2"/>
          </p:cNvCxnSpPr>
          <p:nvPr/>
        </p:nvCxnSpPr>
        <p:spPr>
          <a:xfrm flipH="1">
            <a:off x="9430233" y="6431729"/>
            <a:ext cx="1752599" cy="160745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7" idx="2"/>
          </p:cNvCxnSpPr>
          <p:nvPr/>
        </p:nvCxnSpPr>
        <p:spPr>
          <a:xfrm flipH="1">
            <a:off x="11182831" y="8652415"/>
            <a:ext cx="1" cy="68208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9773132" y="8950192"/>
            <a:ext cx="2133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Sign challenges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857168" y="3745536"/>
            <a:ext cx="41633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Example: Web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End entities – web servers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13506666" y="2688858"/>
            <a:ext cx="3505200" cy="1449614"/>
            <a:chOff x="7467600" y="2781300"/>
            <a:chExt cx="3505200" cy="1449614"/>
          </a:xfrm>
        </p:grpSpPr>
        <p:sp>
          <p:nvSpPr>
            <p:cNvPr id="37" name="Rectangle 36"/>
            <p:cNvSpPr/>
            <p:nvPr/>
          </p:nvSpPr>
          <p:spPr>
            <a:xfrm>
              <a:off x="7467600" y="2781300"/>
              <a:ext cx="3505200" cy="838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Root CA</a:t>
              </a:r>
              <a:r>
                <a:rPr lang="en-US" sz="3200" baseline="-25000" dirty="0" smtClean="0">
                  <a:solidFill>
                    <a:schemeClr val="tx1"/>
                  </a:solidFill>
                </a:rPr>
                <a:t>2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7467600" y="3619500"/>
              <a:ext cx="1752600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Certificate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220200" y="3621314"/>
              <a:ext cx="1752600" cy="6096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Priv. key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3506666" y="4980301"/>
            <a:ext cx="3505200" cy="1449614"/>
            <a:chOff x="7467600" y="5072743"/>
            <a:chExt cx="3505200" cy="1449614"/>
          </a:xfrm>
        </p:grpSpPr>
        <p:sp>
          <p:nvSpPr>
            <p:cNvPr id="41" name="Rectangle 40"/>
            <p:cNvSpPr/>
            <p:nvPr/>
          </p:nvSpPr>
          <p:spPr>
            <a:xfrm>
              <a:off x="7467600" y="5072743"/>
              <a:ext cx="3505200" cy="838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Intermediate CA</a:t>
              </a:r>
              <a:r>
                <a:rPr lang="en-US" sz="3200" baseline="-25000" dirty="0" smtClean="0">
                  <a:solidFill>
                    <a:schemeClr val="tx1"/>
                  </a:solidFill>
                </a:rPr>
                <a:t>2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7467600" y="5910943"/>
              <a:ext cx="1752600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Certificate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220200" y="5912757"/>
              <a:ext cx="1752600" cy="6096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Priv. key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3506666" y="7200987"/>
            <a:ext cx="3505200" cy="1449614"/>
            <a:chOff x="7467600" y="7293429"/>
            <a:chExt cx="3505200" cy="1449614"/>
          </a:xfrm>
        </p:grpSpPr>
        <p:sp>
          <p:nvSpPr>
            <p:cNvPr id="45" name="Rectangle 44"/>
            <p:cNvSpPr/>
            <p:nvPr/>
          </p:nvSpPr>
          <p:spPr>
            <a:xfrm>
              <a:off x="7467600" y="7293429"/>
              <a:ext cx="3505200" cy="8382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End entity</a:t>
              </a:r>
              <a:r>
                <a:rPr lang="en-US" sz="3200" baseline="-25000" dirty="0" smtClean="0">
                  <a:solidFill>
                    <a:schemeClr val="tx1"/>
                  </a:solidFill>
                </a:rPr>
                <a:t>2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467600" y="8131629"/>
              <a:ext cx="1752600" cy="6096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Certificate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9220200" y="8133443"/>
              <a:ext cx="1752600" cy="60960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tx1"/>
                  </a:solidFill>
                </a:rPr>
                <a:t>Priv. key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8" name="Straight Arrow Connector 47"/>
          <p:cNvCxnSpPr>
            <a:stCxn id="39" idx="2"/>
            <a:endCxn id="42" idx="0"/>
          </p:cNvCxnSpPr>
          <p:nvPr/>
        </p:nvCxnSpPr>
        <p:spPr>
          <a:xfrm flipH="1">
            <a:off x="14382966" y="4138472"/>
            <a:ext cx="1752600" cy="168002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14382966" y="3831858"/>
            <a:ext cx="1409700" cy="1632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3" idx="2"/>
          </p:cNvCxnSpPr>
          <p:nvPr/>
        </p:nvCxnSpPr>
        <p:spPr>
          <a:xfrm flipH="1">
            <a:off x="14382967" y="6429915"/>
            <a:ext cx="1752599" cy="160745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16149494" y="8652415"/>
            <a:ext cx="1" cy="68208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4739795" y="8950192"/>
            <a:ext cx="2133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Sign challenges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857168" y="5818501"/>
            <a:ext cx="41633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Certificate chain for every end entity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676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52" grpId="0"/>
      <p:bldP spid="5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CRL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4801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Certificate Revocation List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List of invalid certificates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Maintained by CA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Signed by CA!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Can be downloaded and checked for authentication</a:t>
            </a:r>
            <a:endParaRPr lang="en-US" altLang="he-IL" sz="4400" dirty="0" smtClean="0">
              <a:solidFill>
                <a:schemeClr val="bg1"/>
              </a:solidFill>
              <a:sym typeface="Symbol" pitchFamily="18" charset="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245853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Public </a:t>
            </a: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Key Authentication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sp>
        <p:nvSpPr>
          <p:cNvPr id="28" name="TextBox 27"/>
          <p:cNvSpPr txBox="1"/>
          <p:nvPr/>
        </p:nvSpPr>
        <p:spPr>
          <a:xfrm>
            <a:off x="14453532" y="2695473"/>
            <a:ext cx="26152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Authenticator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790962" y="2605408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Verifier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7534793" y="6210300"/>
            <a:ext cx="8389533" cy="47831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7550428" y="3402845"/>
            <a:ext cx="8275375" cy="67599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5829871" y="3280248"/>
            <a:ext cx="94455" cy="6175149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0309558" y="2990419"/>
            <a:ext cx="30510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Certificate chain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401250" y="4607377"/>
            <a:ext cx="35869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Validate cert. chain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Validate each cert.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7514862" y="3240576"/>
            <a:ext cx="19931" cy="6214821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426634" y="8333725"/>
            <a:ext cx="2629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Key exchange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2132702" y="4882937"/>
            <a:ext cx="23208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Random challenge 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7558474" y="7200900"/>
            <a:ext cx="8267328" cy="80485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365811" y="6472437"/>
            <a:ext cx="1887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Response: </a:t>
            </a:r>
            <a:r>
              <a:rPr lang="en-US" sz="3200" dirty="0" err="1" smtClean="0">
                <a:solidFill>
                  <a:schemeClr val="bg1"/>
                </a:solidFill>
              </a:rPr>
              <a:t>Sig</a:t>
            </a:r>
            <a:r>
              <a:rPr lang="en-US" sz="3200" baseline="-25000" dirty="0" err="1" smtClean="0">
                <a:solidFill>
                  <a:schemeClr val="bg1"/>
                </a:solidFill>
              </a:rPr>
              <a:t>priv</a:t>
            </a:r>
            <a:r>
              <a:rPr lang="en-US" sz="3200" dirty="0" smtClean="0">
                <a:solidFill>
                  <a:schemeClr val="bg1"/>
                </a:solidFill>
              </a:rPr>
              <a:t>(r)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5689199" y="3295385"/>
            <a:ext cx="27043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Cert. chain</a:t>
            </a:r>
            <a:endParaRPr lang="en-US" sz="3200" dirty="0" smtClean="0">
              <a:solidFill>
                <a:schemeClr val="bg1"/>
              </a:solidFill>
            </a:endParaRP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Private key: </a:t>
            </a:r>
            <a:r>
              <a:rPr lang="en-US" sz="3200" dirty="0" err="1" smtClean="0">
                <a:solidFill>
                  <a:schemeClr val="bg1"/>
                </a:solidFill>
              </a:rPr>
              <a:t>Priv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4967905"/>
              </p:ext>
            </p:extLst>
          </p:nvPr>
        </p:nvGraphicFramePr>
        <p:xfrm>
          <a:off x="4537619" y="4080215"/>
          <a:ext cx="2146205" cy="3484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6205"/>
              </a:tblGrid>
              <a:tr h="696826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Root CA List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696826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Root CA</a:t>
                      </a:r>
                      <a:r>
                        <a:rPr lang="en-US" sz="2800" baseline="-25000" dirty="0" smtClean="0"/>
                        <a:t>1</a:t>
                      </a:r>
                      <a:endParaRPr lang="en-US" sz="2800" baseline="-25000" dirty="0"/>
                    </a:p>
                  </a:txBody>
                  <a:tcPr/>
                </a:tc>
              </a:tr>
              <a:tr h="696826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/>
                </a:tc>
              </a:tr>
              <a:tr h="696826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/>
                </a:tc>
              </a:tr>
              <a:tr h="69682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Root </a:t>
                      </a:r>
                      <a:r>
                        <a:rPr lang="en-US" sz="2800" dirty="0" err="1" smtClean="0"/>
                        <a:t>CA</a:t>
                      </a:r>
                      <a:r>
                        <a:rPr lang="en-US" sz="2800" baseline="-25000" dirty="0" err="1" smtClean="0"/>
                        <a:t>n</a:t>
                      </a:r>
                      <a:endParaRPr lang="en-US" sz="2800" baseline="-25000" dirty="0" smtClean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7558474" y="9082212"/>
            <a:ext cx="8365852" cy="0"/>
          </a:xfrm>
          <a:prstGeom prst="straightConnector1">
            <a:avLst/>
          </a:prstGeom>
          <a:ln w="508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150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2" grpId="0"/>
      <p:bldP spid="36" grpId="0"/>
      <p:bldP spid="39" grpId="0"/>
      <p:bldP spid="42" grpId="0"/>
      <p:bldP spid="43" grpId="0"/>
      <p:bldP spid="45" grpId="0"/>
      <p:bldP spid="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Protocols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38328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</a:rPr>
              <a:t>Basic protocol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Send identifier and password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Challenge-response protocol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Assistance by Public-key methods</a:t>
            </a:r>
            <a:endParaRPr lang="en-US" altLang="he-IL" sz="4400" dirty="0" smtClean="0">
              <a:solidFill>
                <a:schemeClr val="bg1"/>
              </a:solidFill>
              <a:sym typeface="Symbol" pitchFamily="18" charset="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566252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2437540" cy="10643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Certificate Chain Validation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56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Does chain contain root certificate?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Is root certificate in stored list?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Does chain contain end entity certificate?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Is subject name the expected name?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Is each signature in chain verified by pub. key in previous certificate in chain?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1338347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2437540" cy="9625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Certificate Validation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4666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Is validity period acceptable?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Is certificate in CRL?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Are all certificates apart from end-entity authorized as CA certificates?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Is certificate key acceptable?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44045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Attacks I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56353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Acquiring credentials 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Useful against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Plaintext keys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Encrypted stored keys (if also acquires the storage key)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Hashed passwords 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421261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Attacks II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6739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</a:rPr>
              <a:t>Eavesdropping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Useful against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Basic protocol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Challenge-response with weak passwords/keys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Man-in-the-middle 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Useful against</a:t>
            </a:r>
          </a:p>
          <a:p>
            <a:pPr marL="1257300" lvl="2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Plaintext traffic after identification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77431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1064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Man-in-the-Middle + CR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sp>
        <p:nvSpPr>
          <p:cNvPr id="25" name="TextBox 24"/>
          <p:cNvSpPr txBox="1"/>
          <p:nvPr/>
        </p:nvSpPr>
        <p:spPr>
          <a:xfrm>
            <a:off x="15066096" y="2695473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Client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790962" y="2605408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Server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5689199" y="3295385"/>
            <a:ext cx="27043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User: U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Key: K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7503359" y="4584065"/>
            <a:ext cx="8286637" cy="511835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7558473" y="3402845"/>
            <a:ext cx="8267330" cy="668214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5829871" y="3280248"/>
            <a:ext cx="94455" cy="6175149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9230364" y="3296608"/>
            <a:ext cx="1887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U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6" name="Straight Connector 45"/>
          <p:cNvCxnSpPr/>
          <p:nvPr/>
        </p:nvCxnSpPr>
        <p:spPr>
          <a:xfrm>
            <a:off x="7514862" y="3240576"/>
            <a:ext cx="19931" cy="6214821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921395"/>
              </p:ext>
            </p:extLst>
          </p:nvPr>
        </p:nvGraphicFramePr>
        <p:xfrm>
          <a:off x="3697716" y="3555605"/>
          <a:ext cx="3607016" cy="4270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3508"/>
                <a:gridCol w="1803508"/>
              </a:tblGrid>
              <a:tr h="1710541">
                <a:tc>
                  <a:txBody>
                    <a:bodyPr/>
                    <a:lstStyle/>
                    <a:p>
                      <a:pPr algn="l" rtl="0"/>
                      <a:endParaRPr lang="en-US" sz="2800" dirty="0" smtClean="0"/>
                    </a:p>
                    <a:p>
                      <a:pPr algn="l" rtl="0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User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/>
                      <a:endParaRPr lang="en-US" sz="2800" dirty="0" smtClean="0"/>
                    </a:p>
                    <a:p>
                      <a:pPr algn="l" rtl="0"/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Key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637889"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U</a:t>
                      </a:r>
                      <a:r>
                        <a:rPr lang="en-US" sz="2800" baseline="-25000" dirty="0" smtClean="0"/>
                        <a:t>1</a:t>
                      </a:r>
                      <a:endParaRPr lang="en-US" sz="2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K</a:t>
                      </a:r>
                      <a:r>
                        <a:rPr lang="en-US" sz="2800" baseline="-25000" dirty="0" smtClean="0"/>
                        <a:t>1</a:t>
                      </a:r>
                      <a:endParaRPr lang="en-US" sz="2800" baseline="-25000" dirty="0"/>
                    </a:p>
                  </a:txBody>
                  <a:tcPr/>
                </a:tc>
              </a:tr>
              <a:tr h="637889"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U</a:t>
                      </a:r>
                      <a:r>
                        <a:rPr lang="en-US" sz="2800" baseline="-25000" dirty="0" smtClean="0"/>
                        <a:t>2</a:t>
                      </a:r>
                      <a:endParaRPr lang="en-US" sz="2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K</a:t>
                      </a:r>
                      <a:r>
                        <a:rPr lang="en-US" sz="2800" baseline="-25000" dirty="0" smtClean="0"/>
                        <a:t>2</a:t>
                      </a:r>
                      <a:endParaRPr lang="en-US" sz="2800" baseline="-25000" dirty="0"/>
                    </a:p>
                  </a:txBody>
                  <a:tcPr/>
                </a:tc>
              </a:tr>
              <a:tr h="646204">
                <a:tc>
                  <a:txBody>
                    <a:bodyPr/>
                    <a:lstStyle/>
                    <a:p>
                      <a:pPr algn="ctr" rtl="0"/>
                      <a:r>
                        <a:rPr lang="en-US" sz="3600" b="1" dirty="0" smtClean="0"/>
                        <a:t>…</a:t>
                      </a:r>
                      <a:endParaRPr lang="en-US" sz="3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sz="3600" b="1" dirty="0" smtClean="0"/>
                        <a:t>…</a:t>
                      </a:r>
                      <a:endParaRPr lang="en-US" sz="3600" b="1" dirty="0"/>
                    </a:p>
                  </a:txBody>
                  <a:tcPr/>
                </a:tc>
              </a:tr>
              <a:tr h="637889"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smtClean="0"/>
                        <a:t>U</a:t>
                      </a:r>
                      <a:r>
                        <a:rPr lang="en-US" sz="2800" baseline="-25000" dirty="0" smtClean="0"/>
                        <a:t>n</a:t>
                      </a:r>
                      <a:endParaRPr lang="en-US" sz="2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sz="2800" dirty="0" err="1" smtClean="0"/>
                        <a:t>K</a:t>
                      </a:r>
                      <a:r>
                        <a:rPr lang="en-US" sz="2800" baseline="-25000" dirty="0" err="1" smtClean="0"/>
                        <a:t>n</a:t>
                      </a:r>
                      <a:endParaRPr lang="en-US" sz="2800" baseline="-25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5" name="TextBox 54"/>
          <p:cNvSpPr txBox="1"/>
          <p:nvPr/>
        </p:nvSpPr>
        <p:spPr>
          <a:xfrm>
            <a:off x="13116699" y="5830598"/>
            <a:ext cx="1887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Access granted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789749" y="3788953"/>
            <a:ext cx="23208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Random challenge 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7546296" y="5534471"/>
            <a:ext cx="8241808" cy="525964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883877" y="4884828"/>
            <a:ext cx="18874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Response: MAC</a:t>
            </a:r>
            <a:r>
              <a:rPr lang="en-US" sz="3200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(r)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7535258" y="6529180"/>
            <a:ext cx="8341840" cy="533337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1806027" y="3240576"/>
            <a:ext cx="94455" cy="6175149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0974020" y="2496147"/>
            <a:ext cx="144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00"/>
                </a:solidFill>
              </a:rPr>
              <a:t>MITM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1900482" y="7581900"/>
            <a:ext cx="3976616" cy="0"/>
          </a:xfrm>
          <a:prstGeom prst="straightConnector1">
            <a:avLst/>
          </a:prstGeom>
          <a:ln w="508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7503359" y="7826017"/>
            <a:ext cx="4357134" cy="0"/>
          </a:xfrm>
          <a:prstGeom prst="straightConnector1">
            <a:avLst/>
          </a:prstGeom>
          <a:ln w="508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558473" y="8343900"/>
            <a:ext cx="4342009" cy="0"/>
          </a:xfrm>
          <a:prstGeom prst="straightConnector1">
            <a:avLst/>
          </a:prstGeom>
          <a:ln w="508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11900482" y="8648700"/>
            <a:ext cx="4023844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115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8" grpId="0"/>
      <p:bldP spid="55" grpId="0"/>
      <p:bldP spid="17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Protecting against MITM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Client and server share key K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Phase I – challenge-response authentication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Phase II –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Hash (key, challenge) = session keys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Session keys: key for encryption, key for integrity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Protect traffic with session keys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2014679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4451" r="59945"/>
          <a:stretch>
            <a:fillRect/>
          </a:stretch>
        </p:blipFill>
        <p:spPr>
          <a:xfrm rot="5400000">
            <a:off x="8637295" y="-9733637"/>
            <a:ext cx="800939" cy="20348819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3458033" y="6387181"/>
            <a:ext cx="11371933" cy="556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6"/>
              </a:lnSpc>
            </a:pPr>
            <a:endParaRPr lang="en-US" sz="3200" spc="352" dirty="0">
              <a:solidFill>
                <a:srgbClr val="43B0F1"/>
              </a:solidFill>
              <a:latin typeface="Montserrat Classic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-2926" y="1028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grpSp>
        <p:nvGrpSpPr>
          <p:cNvPr id="9" name="Group 9"/>
          <p:cNvGrpSpPr/>
          <p:nvPr/>
        </p:nvGrpSpPr>
        <p:grpSpPr>
          <a:xfrm rot="-10800000">
            <a:off x="15401094" y="8406905"/>
            <a:ext cx="2886906" cy="851395"/>
            <a:chOff x="0" y="0"/>
            <a:chExt cx="1722525" cy="508000"/>
          </a:xfrm>
        </p:grpSpPr>
        <p:sp>
          <p:nvSpPr>
            <p:cNvPr id="10" name="Freeform 10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/>
          <a:srcRect l="34451" r="59945"/>
          <a:stretch>
            <a:fillRect/>
          </a:stretch>
        </p:blipFill>
        <p:spPr>
          <a:xfrm rot="5400000">
            <a:off x="8637295" y="-287879"/>
            <a:ext cx="800939" cy="20348819"/>
          </a:xfrm>
          <a:prstGeom prst="rect">
            <a:avLst/>
          </a:prstGeom>
        </p:spPr>
      </p:pic>
      <p:sp>
        <p:nvSpPr>
          <p:cNvPr id="12" name="TextBox 4"/>
          <p:cNvSpPr txBox="1"/>
          <p:nvPr/>
        </p:nvSpPr>
        <p:spPr>
          <a:xfrm>
            <a:off x="2438400" y="4076700"/>
            <a:ext cx="12118194" cy="2590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16"/>
              </a:lnSpc>
              <a:spcAft>
                <a:spcPts val="3600"/>
              </a:spcAft>
            </a:pPr>
            <a:r>
              <a:rPr lang="en-US" sz="8000" spc="59" dirty="0" smtClean="0">
                <a:solidFill>
                  <a:srgbClr val="E8EEF1"/>
                </a:solidFill>
                <a:latin typeface="Montserrat Classic Bold"/>
              </a:rPr>
              <a:t>Symmetric key</a:t>
            </a:r>
          </a:p>
          <a:p>
            <a:pPr algn="ctr">
              <a:lnSpc>
                <a:spcPts val="8316"/>
              </a:lnSpc>
              <a:spcAft>
                <a:spcPts val="3600"/>
              </a:spcAft>
            </a:pPr>
            <a:r>
              <a:rPr lang="en-US" sz="8000" spc="59" dirty="0" smtClean="0">
                <a:solidFill>
                  <a:srgbClr val="E8EEF1"/>
                </a:solidFill>
                <a:latin typeface="Montserrat Classic Bold"/>
              </a:rPr>
              <a:t> Split Servers</a:t>
            </a:r>
            <a:endParaRPr lang="en-US" sz="8000" spc="59" dirty="0">
              <a:solidFill>
                <a:srgbClr val="E8EEF1"/>
              </a:solidFill>
              <a:latin typeface="Montserrat Classic Bold"/>
            </a:endParaRPr>
          </a:p>
        </p:txBody>
      </p:sp>
    </p:spTree>
    <p:extLst>
      <p:ext uri="{BB962C8B-B14F-4D97-AF65-F5344CB8AC3E}">
        <p14:creationId xmlns:p14="http://schemas.microsoft.com/office/powerpoint/2010/main" val="164228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3D5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4402660" y="980592"/>
            <a:ext cx="11717860" cy="9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16"/>
              </a:lnSpc>
            </a:pPr>
            <a:r>
              <a:rPr lang="en-US" sz="6600" spc="59" dirty="0" smtClean="0">
                <a:solidFill>
                  <a:srgbClr val="43B0F1"/>
                </a:solidFill>
                <a:latin typeface="Montserrat Classic Bold"/>
              </a:rPr>
              <a:t>Model </a:t>
            </a:r>
            <a:endParaRPr lang="en-US" sz="6600" spc="59" dirty="0">
              <a:solidFill>
                <a:srgbClr val="43B0F1"/>
              </a:solidFill>
              <a:latin typeface="Montserrat Classic Bold"/>
            </a:endParaRPr>
          </a:p>
        </p:txBody>
      </p:sp>
      <p:pic>
        <p:nvPicPr>
          <p:cNvPr id="9" name="Picture 2"/>
          <p:cNvPicPr>
            <a:picLocks noChangeAspect="1"/>
          </p:cNvPicPr>
          <p:nvPr/>
        </p:nvPicPr>
        <p:blipFill>
          <a:blip r:embed="rId3"/>
          <a:srcRect l="27814" t="32426" r="50567"/>
          <a:stretch>
            <a:fillRect/>
          </a:stretch>
        </p:blipFill>
        <p:spPr>
          <a:xfrm>
            <a:off x="1143000" y="-325560"/>
            <a:ext cx="2458198" cy="10938119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4408347" y="2364387"/>
            <a:ext cx="12877800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Authentication server holds client’s credentials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Operational server 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Provides service</a:t>
            </a:r>
          </a:p>
          <a:p>
            <a:pPr marL="342900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Example – roaming in mobile network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Home network = authentication server</a:t>
            </a:r>
          </a:p>
          <a:p>
            <a:pPr marL="800100" lvl="1" indent="-342900">
              <a:lnSpc>
                <a:spcPts val="65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altLang="he-IL" sz="4400" dirty="0" smtClean="0">
                <a:solidFill>
                  <a:srgbClr val="E8EEF1"/>
                </a:solidFill>
                <a:sym typeface="Symbol" pitchFamily="18" charset="2"/>
              </a:rPr>
              <a:t>Visited network = operational server</a:t>
            </a:r>
            <a:endParaRPr lang="en-US" altLang="he-IL" sz="4400" dirty="0" smtClean="0">
              <a:solidFill>
                <a:schemeClr val="bg1"/>
              </a:solidFill>
              <a:sym typeface="Symbol" pitchFamily="18" charset="2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0" y="9029700"/>
            <a:ext cx="2886906" cy="851395"/>
            <a:chOff x="0" y="0"/>
            <a:chExt cx="1722525" cy="508000"/>
          </a:xfrm>
        </p:grpSpPr>
        <p:sp>
          <p:nvSpPr>
            <p:cNvPr id="8" name="Freeform 8"/>
            <p:cNvSpPr/>
            <p:nvPr/>
          </p:nvSpPr>
          <p:spPr>
            <a:xfrm>
              <a:off x="0" y="49530"/>
              <a:ext cx="1722525" cy="408940"/>
            </a:xfrm>
            <a:custGeom>
              <a:avLst/>
              <a:gdLst/>
              <a:ahLst/>
              <a:cxnLst/>
              <a:rect l="l" t="t" r="r" b="b"/>
              <a:pathLst>
                <a:path w="1722525" h="408940">
                  <a:moveTo>
                    <a:pt x="1516785" y="0"/>
                  </a:moveTo>
                  <a:cubicBezTo>
                    <a:pt x="1416455" y="0"/>
                    <a:pt x="1333905" y="72390"/>
                    <a:pt x="1314855" y="166370"/>
                  </a:cubicBezTo>
                  <a:lnTo>
                    <a:pt x="0" y="166370"/>
                  </a:lnTo>
                  <a:lnTo>
                    <a:pt x="0" y="242570"/>
                  </a:lnTo>
                  <a:lnTo>
                    <a:pt x="1316125" y="242570"/>
                  </a:lnTo>
                  <a:cubicBezTo>
                    <a:pt x="1333905" y="337820"/>
                    <a:pt x="1417725" y="408940"/>
                    <a:pt x="1518055" y="408940"/>
                  </a:cubicBezTo>
                  <a:cubicBezTo>
                    <a:pt x="1631085" y="408940"/>
                    <a:pt x="1722525" y="317500"/>
                    <a:pt x="1722525" y="204470"/>
                  </a:cubicBezTo>
                  <a:cubicBezTo>
                    <a:pt x="1722525" y="91440"/>
                    <a:pt x="1631085" y="0"/>
                    <a:pt x="1516785" y="0"/>
                  </a:cubicBezTo>
                  <a:close/>
                </a:path>
              </a:pathLst>
            </a:custGeom>
            <a:solidFill>
              <a:srgbClr val="43B0F1"/>
            </a:solidFill>
          </p:spPr>
        </p:sp>
      </p:grpSp>
    </p:spTree>
    <p:extLst>
      <p:ext uri="{BB962C8B-B14F-4D97-AF65-F5344CB8AC3E}">
        <p14:creationId xmlns:p14="http://schemas.microsoft.com/office/powerpoint/2010/main" val="377862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24299</TotalTime>
  <Words>872</Words>
  <Application>Microsoft Office PowerPoint</Application>
  <PresentationFormat>Custom</PresentationFormat>
  <Paragraphs>299</Paragraphs>
  <Slides>31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Wingdings</vt:lpstr>
      <vt:lpstr>Montserrat Classic</vt:lpstr>
      <vt:lpstr>Montserrat Classic Bold</vt:lpstr>
      <vt:lpstr>Symbol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Course / Dr. Niv Gilboa</dc:title>
  <dc:creator>Shirley pavell</dc:creator>
  <cp:lastModifiedBy>user</cp:lastModifiedBy>
  <cp:revision>378</cp:revision>
  <dcterms:created xsi:type="dcterms:W3CDTF">2006-08-16T00:00:00Z</dcterms:created>
  <dcterms:modified xsi:type="dcterms:W3CDTF">2020-12-30T11:07:55Z</dcterms:modified>
  <dc:identifier>DAELClWU0ig</dc:identifier>
</cp:coreProperties>
</file>